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3" d="100"/>
          <a:sy n="103" d="100"/>
        </p:scale>
        <p:origin x="-1152" y="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Income!$B$108:$I$108</c:f>
              <c:numCache>
                <c:formatCode>#,##0</c:formatCode>
                <c:ptCount val="8"/>
                <c:pt idx="0">
                  <c:v>4020.0</c:v>
                </c:pt>
                <c:pt idx="1">
                  <c:v>9408.0</c:v>
                </c:pt>
                <c:pt idx="2">
                  <c:v>13860.0</c:v>
                </c:pt>
                <c:pt idx="3">
                  <c:v>19800.0</c:v>
                </c:pt>
                <c:pt idx="4">
                  <c:v>2530.800000000001</c:v>
                </c:pt>
                <c:pt idx="5">
                  <c:v>6147.180000000001</c:v>
                </c:pt>
                <c:pt idx="6">
                  <c:v>9024.300000000001</c:v>
                </c:pt>
                <c:pt idx="7">
                  <c:v>13120.2</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Income!$B$111:$I$111</c:f>
              <c:numCache>
                <c:formatCode>#,##0</c:formatCode>
                <c:ptCount val="8"/>
                <c:pt idx="0">
                  <c:v>2340.0</c:v>
                </c:pt>
                <c:pt idx="1">
                  <c:v>5460.0</c:v>
                </c:pt>
                <c:pt idx="2">
                  <c:v>7020.0</c:v>
                </c:pt>
                <c:pt idx="3">
                  <c:v>9504.0</c:v>
                </c:pt>
                <c:pt idx="4">
                  <c:v>2808.0</c:v>
                </c:pt>
                <c:pt idx="5">
                  <c:v>6552.0</c:v>
                </c:pt>
                <c:pt idx="6">
                  <c:v>7295.042986859105</c:v>
                </c:pt>
                <c:pt idx="7">
                  <c:v>9477.743126520328</c:v>
                </c:pt>
              </c:numCache>
            </c:numRef>
          </c:val>
        </c:ser>
        <c:ser>
          <c:idx val="3"/>
          <c:order val="15"/>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Income!$B$115:$I$115</c:f>
              <c:numCache>
                <c:formatCode>#,##0</c:formatCode>
                <c:ptCount val="8"/>
                <c:pt idx="0">
                  <c:v>10248.0</c:v>
                </c:pt>
                <c:pt idx="1">
                  <c:v>10248.0</c:v>
                </c:pt>
                <c:pt idx="2">
                  <c:v>3048.0</c:v>
                </c:pt>
                <c:pt idx="3">
                  <c:v>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8106712"/>
        <c:axId val="-204832338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8106712"/>
        <c:axId val="-2048323384"/>
      </c:lineChart>
      <c:catAx>
        <c:axId val="-20481067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323384"/>
        <c:crosses val="autoZero"/>
        <c:auto val="1"/>
        <c:lblAlgn val="ctr"/>
        <c:lblOffset val="100"/>
        <c:tickLblSkip val="1"/>
        <c:tickMarkSkip val="1"/>
        <c:noMultiLvlLbl val="0"/>
      </c:catAx>
      <c:valAx>
        <c:axId val="-2048323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1067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Income!$B$79:$D$79</c:f>
              <c:numCache>
                <c:formatCode>#,##0</c:formatCode>
                <c:ptCount val="3"/>
                <c:pt idx="0">
                  <c:v>6378.052485739261</c:v>
                </c:pt>
                <c:pt idx="1">
                  <c:v>9111.503551056086</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Income!$B$85:$D$85</c:f>
              <c:numCache>
                <c:formatCode>#,##0</c:formatCode>
                <c:ptCount val="3"/>
                <c:pt idx="0">
                  <c:v>8200.353195950478</c:v>
                </c:pt>
                <c:pt idx="1">
                  <c:v>8200.353195950478</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c:v>
                </c:pt>
                <c:pt idx="1">
                  <c:v>Baseline: seasonal</c:v>
                </c:pt>
                <c:pt idx="2">
                  <c:v>Baseline: permanent</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53763384"/>
        <c:axId val="211213336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c:v>
                </c:pt>
                <c:pt idx="1">
                  <c:v>Baseline: seasonal</c:v>
                </c:pt>
                <c:pt idx="2">
                  <c:v>Baseline: permanent</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c:v>
                </c:pt>
                <c:pt idx="1">
                  <c:v>Baseline: seasonal</c:v>
                </c:pt>
                <c:pt idx="2">
                  <c:v>Baseline: permanent</c:v>
                </c:pt>
              </c:strCache>
            </c:strRef>
          </c:cat>
          <c:val>
            <c:numRef>
              <c:f>Income!$B$90:$D$90</c:f>
              <c:numCache>
                <c:formatCode>#,##0</c:formatCode>
                <c:ptCount val="3"/>
                <c:pt idx="0">
                  <c:v>36222.99026691563</c:v>
                </c:pt>
                <c:pt idx="1">
                  <c:v>36222.99026691564</c:v>
                </c:pt>
                <c:pt idx="2">
                  <c:v>36222.99026691564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c:v>
                </c:pt>
                <c:pt idx="1">
                  <c:v>Baseline: seasonal</c:v>
                </c:pt>
                <c:pt idx="2">
                  <c:v>Baseline: permanent</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53763384"/>
        <c:axId val="2112133368"/>
      </c:lineChart>
      <c:catAx>
        <c:axId val="-20537633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133368"/>
        <c:crosses val="autoZero"/>
        <c:auto val="1"/>
        <c:lblAlgn val="ctr"/>
        <c:lblOffset val="100"/>
        <c:tickLblSkip val="1"/>
        <c:tickMarkSkip val="1"/>
        <c:noMultiLvlLbl val="0"/>
      </c:catAx>
      <c:valAx>
        <c:axId val="211213336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5376338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(excl Q5) - Baseline Total Income</a:t>
            </a:r>
          </a:p>
        </c:rich>
      </c:tx>
      <c:layout>
        <c:manualLayout>
          <c:xMode val="edge"/>
          <c:yMode val="edge"/>
          <c:x val="0.156690347515115"/>
          <c:y val="0.0348163870820495"/>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110101791623873"/>
          <c:w val="0.568554963238291"/>
          <c:h val="0.834148807486021"/>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Income!$B$78:$E$78</c:f>
              <c:numCache>
                <c:formatCode>#,##0</c:formatCode>
                <c:ptCount val="4"/>
                <c:pt idx="0">
                  <c:v>6044.226914249946</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Income!$B$82:$E$82</c:f>
              <c:numCache>
                <c:formatCode>#,##0</c:formatCode>
                <c:ptCount val="4"/>
                <c:pt idx="0">
                  <c:v>0.0</c:v>
                </c:pt>
                <c:pt idx="1">
                  <c:v>4239.980074175336</c:v>
                </c:pt>
                <c:pt idx="2">
                  <c:v>7036.562676290982</c:v>
                </c:pt>
                <c:pt idx="3">
                  <c:v>8931.021858369324</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Baseline:Quintile1</c:v>
                </c:pt>
                <c:pt idx="1">
                  <c:v>Quintile 2</c:v>
                </c:pt>
                <c:pt idx="2">
                  <c:v>Quintile 3</c:v>
                </c:pt>
                <c:pt idx="3">
                  <c:v>Quintile 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34356088"/>
        <c:axId val="-204789501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Baseline:Quintile1</c:v>
                </c:pt>
                <c:pt idx="1">
                  <c:v>Quintile 2</c:v>
                </c:pt>
                <c:pt idx="2">
                  <c:v>Quintile 3</c:v>
                </c:pt>
                <c:pt idx="3">
                  <c:v>Quintile 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34356088"/>
        <c:axId val="-2047895016"/>
      </c:lineChart>
      <c:catAx>
        <c:axId val="-21343560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7895016"/>
        <c:crosses val="autoZero"/>
        <c:auto val="1"/>
        <c:lblAlgn val="ctr"/>
        <c:lblOffset val="100"/>
        <c:tickLblSkip val="1"/>
        <c:tickMarkSkip val="1"/>
        <c:noMultiLvlLbl val="0"/>
      </c:catAx>
      <c:valAx>
        <c:axId val="-204789501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356088"/>
        <c:crosses val="autoZero"/>
        <c:crossBetween val="between"/>
      </c:valAx>
      <c:spPr>
        <a:solidFill>
          <a:srgbClr val="FFFFFF"/>
        </a:solidFill>
        <a:ln w="3175">
          <a:solidFill>
            <a:srgbClr val="000000"/>
          </a:solidFill>
          <a:prstDash val="solid"/>
        </a:ln>
      </c:spPr>
    </c:plotArea>
    <c:legend>
      <c:legendPos val="r"/>
      <c:layout>
        <c:manualLayout>
          <c:xMode val="edge"/>
          <c:yMode val="edge"/>
          <c:x val="0.690428179675097"/>
          <c:y val="0.14546296930275"/>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 Area </a:t>
            </a:r>
            <a:r>
              <a:rPr lang="en-US" sz="1300" b="0" i="0" dirty="0">
                <a:latin typeface="Helvetica Light"/>
                <a:cs typeface="Helvetica Light"/>
              </a:rPr>
              <a:t>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a:t>
            </a:r>
            <a:r>
              <a:rPr lang="en-US" sz="1300" b="0" i="0" baseline="0" dirty="0" smtClean="0">
                <a:latin typeface="Helvetica Light"/>
                <a:cs typeface="Helvetica Light"/>
              </a:rPr>
              <a:t> </a:t>
            </a:r>
            <a:r>
              <a:rPr lang="en-US" sz="1300" b="0" i="0" dirty="0" smtClean="0">
                <a:latin typeface="Helvetica Light"/>
                <a:cs typeface="Helvetica Light"/>
              </a:rPr>
              <a:t>Area </a:t>
            </a:r>
            <a:r>
              <a:rPr lang="en-US" sz="1300" b="0" i="0" dirty="0">
                <a:latin typeface="Helvetica Light"/>
                <a:cs typeface="Helvetica Light"/>
              </a:rPr>
              <a:t>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6372.0</c:v>
                </c:pt>
                <c:pt idx="4">
                  <c:v>6372.0</c:v>
                </c:pt>
                <c:pt idx="5">
                  <c:v>0.0</c:v>
                </c:pt>
              </c:numCache>
            </c:numRef>
          </c:val>
        </c:ser>
        <c:dLbls>
          <c:showLegendKey val="0"/>
          <c:showVal val="0"/>
          <c:showCatName val="0"/>
          <c:showSerName val="0"/>
          <c:showPercent val="0"/>
          <c:showBubbleSize val="0"/>
        </c:dLbls>
        <c:gapWidth val="150"/>
        <c:overlap val="100"/>
        <c:axId val="-2095352744"/>
        <c:axId val="-2136051080"/>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352744"/>
        <c:axId val="-2136051080"/>
      </c:lineChart>
      <c:catAx>
        <c:axId val="-20953527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051080"/>
        <c:crosses val="autoZero"/>
        <c:auto val="1"/>
        <c:lblAlgn val="ctr"/>
        <c:lblOffset val="100"/>
        <c:tickLblSkip val="1"/>
        <c:tickMarkSkip val="1"/>
        <c:noMultiLvlLbl val="0"/>
      </c:catAx>
      <c:valAx>
        <c:axId val="-21360510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352744"/>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without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(Income!$B$115:$D$115,Income!$F$115:$H$115)</c:f>
              <c:numCache>
                <c:formatCode>#,##0</c:formatCode>
                <c:ptCount val="6"/>
                <c:pt idx="0">
                  <c:v>5400.0</c:v>
                </c:pt>
                <c:pt idx="1">
                  <c:v>5400.0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3181880"/>
        <c:axId val="-209308693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3181880"/>
        <c:axId val="-2093086936"/>
      </c:lineChart>
      <c:catAx>
        <c:axId val="-20931818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086936"/>
        <c:crosses val="autoZero"/>
        <c:auto val="1"/>
        <c:lblAlgn val="ctr"/>
        <c:lblOffset val="100"/>
        <c:tickLblSkip val="1"/>
        <c:tickMarkSkip val="1"/>
        <c:noMultiLvlLbl val="0"/>
      </c:catAx>
      <c:valAx>
        <c:axId val="-2093086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181880"/>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[za_up_1.xlsx]Income!$A$102</c:f>
              <c:strCache>
                <c:ptCount val="1"/>
                <c:pt idx="0">
                  <c:v>Own crops Consumed</c:v>
                </c:pt>
              </c:strCache>
            </c:strRef>
          </c:tx>
          <c:spPr>
            <a:solidFill>
              <a:srgbClr val="00800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[za_up_1.xlsx]Income!$A$103</c:f>
              <c:strCache>
                <c:ptCount val="1"/>
                <c:pt idx="0">
                  <c:v>Own crops sold</c:v>
                </c:pt>
              </c:strCache>
            </c:strRef>
          </c:tx>
          <c:spPr>
            <a:solidFill>
              <a:srgbClr val="C3D69B"/>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[za_up_1.xlsx]Income!$A$104</c:f>
              <c:strCache>
                <c:ptCount val="1"/>
                <c:pt idx="0">
                  <c:v>Animal products consumed</c:v>
                </c:pt>
              </c:strCache>
            </c:strRef>
          </c:tx>
          <c:spPr>
            <a:solidFill>
              <a:srgbClr val="FFFF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[za_up_1.xlsx]Income!$A$106</c:f>
              <c:strCache>
                <c:ptCount val="1"/>
                <c:pt idx="0">
                  <c:v>Animals sold</c:v>
                </c:pt>
              </c:strCache>
            </c:strRef>
          </c:tx>
          <c:spPr>
            <a:solidFill>
              <a:srgbClr val="FAC09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[za_up_1.xlsx]Income!$A$107</c:f>
              <c:strCache>
                <c:ptCount val="1"/>
                <c:pt idx="0">
                  <c:v>Wild foods consumed and sold</c:v>
                </c:pt>
              </c:strCache>
            </c:strRef>
          </c:tx>
          <c:spPr>
            <a:solidFill>
              <a:srgbClr val="B3A2C7"/>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[za_up_1.xlsx]Income!$A$108</c:f>
              <c:strCache>
                <c:ptCount val="1"/>
                <c:pt idx="0">
                  <c:v>Labour - casual</c:v>
                </c:pt>
              </c:strCache>
            </c:strRef>
          </c:tx>
          <c:spPr>
            <a:solidFill>
              <a:srgbClr val="D99694"/>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[za_up_1.xlsx]Income!$B$108:$I$108</c:f>
              <c:numCache>
                <c:formatCode>#,##0</c:formatCode>
                <c:ptCount val="8"/>
                <c:pt idx="0">
                  <c:v>4020.0</c:v>
                </c:pt>
                <c:pt idx="1">
                  <c:v>9408.0</c:v>
                </c:pt>
                <c:pt idx="2">
                  <c:v>13860.0</c:v>
                </c:pt>
                <c:pt idx="3">
                  <c:v>19800.0</c:v>
                </c:pt>
                <c:pt idx="4">
                  <c:v>2471.400000000001</c:v>
                </c:pt>
                <c:pt idx="5">
                  <c:v>5963.700000000001</c:v>
                </c:pt>
                <c:pt idx="6">
                  <c:v>8760.300000000001</c:v>
                </c:pt>
                <c:pt idx="7">
                  <c:v>12697.8</c:v>
                </c:pt>
              </c:numCache>
            </c:numRef>
          </c:val>
        </c:ser>
        <c:ser>
          <c:idx val="4"/>
          <c:order val="12"/>
          <c:tx>
            <c:strRef>
              <c:f>[za_up_1.xlsx]Income!$A$109</c:f>
              <c:strCache>
                <c:ptCount val="1"/>
                <c:pt idx="0">
                  <c:v>Labour - formal emp</c:v>
                </c:pt>
              </c:strCache>
            </c:strRef>
          </c:tx>
          <c:spPr>
            <a:solidFill>
              <a:srgbClr val="C0504D"/>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[za_up_1.xlsx]Income!$A$110</c:f>
              <c:strCache>
                <c:ptCount val="1"/>
                <c:pt idx="0">
                  <c:v>Labour - public works</c:v>
                </c:pt>
              </c:strCache>
            </c:strRef>
          </c:tx>
          <c:spPr>
            <a:solidFill>
              <a:srgbClr val="95373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[za_up_1.xlsx]Income!$A$111</c:f>
              <c:strCache>
                <c:ptCount val="1"/>
                <c:pt idx="0">
                  <c:v>Self - employment</c:v>
                </c:pt>
              </c:strCache>
            </c:strRef>
          </c:tx>
          <c:spPr>
            <a:solidFill>
              <a:srgbClr val="D3BBD8"/>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[za_up_1.xlsx]Income!$B$111:$I$111</c:f>
              <c:numCache>
                <c:formatCode>#,##0</c:formatCode>
                <c:ptCount val="8"/>
                <c:pt idx="0">
                  <c:v>2340.0</c:v>
                </c:pt>
                <c:pt idx="1">
                  <c:v>5460.0</c:v>
                </c:pt>
                <c:pt idx="2">
                  <c:v>7020.0</c:v>
                </c:pt>
                <c:pt idx="3">
                  <c:v>9504.0</c:v>
                </c:pt>
                <c:pt idx="4">
                  <c:v>2808.0</c:v>
                </c:pt>
                <c:pt idx="5">
                  <c:v>5771.063784835722</c:v>
                </c:pt>
                <c:pt idx="6">
                  <c:v>7231.789080476326</c:v>
                </c:pt>
                <c:pt idx="7">
                  <c:v>9479.170474597611</c:v>
                </c:pt>
              </c:numCache>
            </c:numRef>
          </c:val>
        </c:ser>
        <c:ser>
          <c:idx val="3"/>
          <c:order val="15"/>
          <c:tx>
            <c:strRef>
              <c:f>[za_up_1.xlsx]Income!$A$112</c:f>
              <c:strCache>
                <c:ptCount val="1"/>
                <c:pt idx="0">
                  <c:v>Small business/petty trading</c:v>
                </c:pt>
              </c:strCache>
            </c:strRef>
          </c:tx>
          <c:spPr>
            <a:solidFill>
              <a:srgbClr val="CC66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[za_up_1.xlsx]Income!$A$113</c:f>
              <c:strCache>
                <c:ptCount val="1"/>
                <c:pt idx="0">
                  <c:v>Food transfer - official</c:v>
                </c:pt>
              </c:strCache>
            </c:strRef>
          </c:tx>
          <c:spPr>
            <a:solidFill>
              <a:srgbClr val="558ED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[za_up_1.xlsx]Income!$A$114</c:f>
              <c:strCache>
                <c:ptCount val="1"/>
                <c:pt idx="0">
                  <c:v>Food transfer - gifts</c:v>
                </c:pt>
              </c:strCache>
            </c:strRef>
          </c:tx>
          <c:spPr>
            <a:solidFill>
              <a:srgbClr val="B9CDE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[za_up_1.xlsx]Income!$A$115</c:f>
              <c:strCache>
                <c:ptCount val="1"/>
                <c:pt idx="0">
                  <c:v>Cash transfer - official</c:v>
                </c:pt>
              </c:strCache>
            </c:strRef>
          </c:tx>
          <c:spPr>
            <a:solidFill>
              <a:srgbClr val="A6A6A6"/>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[za_up_1.xlsx]Income!$B$115:$I$115</c:f>
              <c:numCache>
                <c:formatCode>#,##0</c:formatCode>
                <c:ptCount val="8"/>
                <c:pt idx="0">
                  <c:v>10248.0</c:v>
                </c:pt>
                <c:pt idx="1">
                  <c:v>10248.0</c:v>
                </c:pt>
                <c:pt idx="2">
                  <c:v>3048.0</c:v>
                </c:pt>
                <c:pt idx="3">
                  <c:v>0.0</c:v>
                </c:pt>
                <c:pt idx="4">
                  <c:v>12092.64</c:v>
                </c:pt>
                <c:pt idx="5">
                  <c:v>12092.64</c:v>
                </c:pt>
                <c:pt idx="6">
                  <c:v>3596.64</c:v>
                </c:pt>
                <c:pt idx="7">
                  <c:v>0.0</c:v>
                </c:pt>
              </c:numCache>
            </c:numRef>
          </c:val>
        </c:ser>
        <c:ser>
          <c:idx val="11"/>
          <c:order val="19"/>
          <c:tx>
            <c:strRef>
              <c:f>[za_up_1.xlsx]Income!$A$116</c:f>
              <c:strCache>
                <c:ptCount val="1"/>
                <c:pt idx="0">
                  <c:v>Cash transfer - gifts</c:v>
                </c:pt>
              </c:strCache>
            </c:strRef>
          </c:tx>
          <c:spPr>
            <a:solidFill>
              <a:srgbClr val="D9D9D9"/>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[za_up_1.xlsx]Income!$A$117</c:f>
              <c:strCache>
                <c:ptCount val="1"/>
                <c:pt idx="0">
                  <c:v>Other</c:v>
                </c:pt>
              </c:strCache>
            </c:strRef>
          </c:tx>
          <c:spPr>
            <a:solidFill>
              <a:schemeClr val="bg2">
                <a:lumMod val="50000"/>
              </a:schemeClr>
            </a:solidFill>
            <a:ln w="3175" cmpd="sng">
              <a:solidFill>
                <a:schemeClr val="tx1"/>
              </a:solidFill>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9485016"/>
        <c:axId val="2113438184"/>
      </c:barChart>
      <c:lineChart>
        <c:grouping val="standard"/>
        <c:varyColors val="0"/>
        <c:ser>
          <c:idx val="13"/>
          <c:order val="0"/>
          <c:tx>
            <c:strRef>
              <c:f>[za_up_1.xlsx]Income!$A$119</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[za_up_1.xlsx]Income!$A$123</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[za_up_1.xlsx]Income!$A$120</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[za_up_1.xlsx]Income!$A$124</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[za_up_1.xlsx]Income!$A$121</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[za_up_1.xlsx]Income!$A$125</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9485016"/>
        <c:axId val="2113438184"/>
      </c:lineChart>
      <c:catAx>
        <c:axId val="-2049485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438184"/>
        <c:crosses val="autoZero"/>
        <c:auto val="1"/>
        <c:lblAlgn val="ctr"/>
        <c:lblOffset val="100"/>
        <c:tickLblSkip val="1"/>
        <c:tickMarkSkip val="1"/>
        <c:noMultiLvlLbl val="0"/>
      </c:catAx>
      <c:valAx>
        <c:axId val="21134381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9485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588570462"/>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932416101"/>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1" y="1635254"/>
            <a:ext cx="9234931" cy="3985706"/>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069616900"/>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4169205161"/>
              </p:ext>
            </p:extLst>
          </p:nvPr>
        </p:nvGraphicFramePr>
        <p:xfrm>
          <a:off x="895350" y="2017764"/>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468614"/>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4976864"/>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4976864"/>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4945080"/>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565847744"/>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5106411" y="4207203"/>
            <a:ext cx="292100" cy="1705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5398419" y="4175419"/>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93553536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p:cNvSpPr/>
          <p:nvPr/>
        </p:nvSpPr>
        <p:spPr>
          <a:xfrm>
            <a:off x="5077011" y="4207393"/>
            <a:ext cx="292100" cy="4542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6096000" y="4212965"/>
            <a:ext cx="292100" cy="271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5443729" y="422043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511614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099220613"/>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4952461" y="4562541"/>
            <a:ext cx="292100" cy="44493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60544" y="4609088"/>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3429930059"/>
              </p:ext>
            </p:extLst>
          </p:nvPr>
        </p:nvGraphicFramePr>
        <p:xfrm>
          <a:off x="1171914" y="2268000"/>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3697</TotalTime>
  <Words>2317</Words>
  <Application>Microsoft Macintosh PowerPoint</Application>
  <PresentationFormat>On-screen Show (4:3)</PresentationFormat>
  <Paragraphs>283</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119</cp:revision>
  <dcterms:created xsi:type="dcterms:W3CDTF">2016-06-06T18:53:45Z</dcterms:created>
  <dcterms:modified xsi:type="dcterms:W3CDTF">2016-10-18T14:42:28Z</dcterms:modified>
</cp:coreProperties>
</file>